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sldIdLst>
    <p:sldId id="256" r:id="rId3"/>
    <p:sldId id="261" r:id="rId4"/>
    <p:sldId id="282" r:id="rId5"/>
    <p:sldId id="281" r:id="rId6"/>
    <p:sldId id="272" r:id="rId7"/>
    <p:sldId id="273" r:id="rId8"/>
    <p:sldId id="274" r:id="rId9"/>
    <p:sldId id="275" r:id="rId10"/>
    <p:sldId id="276" r:id="rId11"/>
    <p:sldId id="278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1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4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5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12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3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19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646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0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607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2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5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6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1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2400" y="2193483"/>
            <a:ext cx="10684151" cy="1991979"/>
          </a:xfrm>
        </p:spPr>
        <p:txBody>
          <a:bodyPr anchor="b">
            <a:normAutofit/>
          </a:bodyPr>
          <a:lstStyle/>
          <a:p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Normal</a:t>
            </a:r>
            <a:b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</a:br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multivariante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23BAFD8-95C6-4AE0-A78D-EC01474B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35603"/>
            <a:ext cx="12188952" cy="722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5" name="DC0A01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64" end="663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488" y="2160588"/>
            <a:ext cx="4945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3200594" y="1308050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94" y="1308050"/>
                <a:ext cx="380052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83720" y="600344"/>
            <a:ext cx="9414622" cy="1320800"/>
          </a:xfrm>
        </p:spPr>
        <p:txBody>
          <a:bodyPr>
            <a:normAutofit/>
          </a:bodyPr>
          <a:lstStyle/>
          <a:p>
            <a:r>
              <a:rPr lang="es-ES" sz="3200" dirty="0"/>
              <a:t>Representación de datos Normales </a:t>
            </a:r>
            <a:r>
              <a:rPr lang="es-ES" sz="3200" dirty="0">
                <a:solidFill>
                  <a:srgbClr val="FFC000"/>
                </a:solidFill>
              </a:rPr>
              <a:t>multivariados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3556194" y="1336494"/>
                <a:ext cx="3431452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94" y="1336494"/>
                <a:ext cx="3431452" cy="318164"/>
              </a:xfrm>
              <a:prstGeom prst="rect">
                <a:avLst/>
              </a:prstGeom>
              <a:blipFill>
                <a:blip r:embed="rId2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72" y="2381552"/>
            <a:ext cx="5138193" cy="4029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/>
          <p:cNvSpPr txBox="1"/>
          <p:nvPr/>
        </p:nvSpPr>
        <p:spPr>
          <a:xfrm>
            <a:off x="3604989" y="1921144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Matriz de correlaciones gráfica</a:t>
            </a:r>
          </a:p>
        </p:txBody>
      </p:sp>
    </p:spTree>
    <p:extLst>
      <p:ext uri="{BB962C8B-B14F-4D97-AF65-F5344CB8AC3E}">
        <p14:creationId xmlns:p14="http://schemas.microsoft.com/office/powerpoint/2010/main" val="1586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Distribución Normal univariante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La </a:t>
                </a:r>
                <a:r>
                  <a:rPr lang="es-ES" dirty="0">
                    <a:solidFill>
                      <a:srgbClr val="FFC000"/>
                    </a:solidFill>
                  </a:rPr>
                  <a:t>función de densidad </a:t>
                </a:r>
                <a:r>
                  <a:rPr lang="es-ES" dirty="0">
                    <a:solidFill>
                      <a:schemeClr val="bg1"/>
                    </a:solidFill>
                  </a:rPr>
                  <a:t>de una variable aleatoria </a:t>
                </a:r>
                <a14:m>
                  <m:oMath xmlns:m="http://schemas.openxmlformats.org/officeDocument/2006/math">
                    <m:r>
                      <a:rPr lang="es-ES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Normal univariante con media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varianza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es:</a:t>
                </a:r>
              </a:p>
              <a:p>
                <a:pPr>
                  <a:spcAft>
                    <a:spcPts val="1800"/>
                  </a:spcAft>
                </a:pPr>
                <a:endParaRPr lang="es-ES" sz="50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func>
                        <m:func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</a:t>
                </a:r>
                <a:r>
                  <a:rPr lang="es-ES" dirty="0">
                    <a:solidFill>
                      <a:srgbClr val="00B0F0"/>
                    </a:solidFill>
                  </a:rPr>
                  <a:t>Notación: 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  <a:blipFill>
                <a:blip r:embed="rId2"/>
                <a:stretch>
                  <a:fillRect l="-142" t="-7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58423-2D01-4A39-AD9B-972D89F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la densidad de una Normal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</p:spPr>
            <p:txBody>
              <a:bodyPr/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Igual media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diferente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b="0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r>
                  <a:rPr lang="es-ES" dirty="0">
                    <a:solidFill>
                      <a:schemeClr val="bg1"/>
                    </a:solidFill>
                  </a:rPr>
                  <a:t>Diferentes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iguales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  <a:blipFill>
                <a:blip r:embed="rId2"/>
                <a:stretch>
                  <a:fillRect l="-318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63F15F6-DE57-4E6D-A76D-95D56D857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68" t="6277" r="64659" b="15378"/>
          <a:stretch/>
        </p:blipFill>
        <p:spPr>
          <a:xfrm>
            <a:off x="5638033" y="3971809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B068A1-398B-411D-88A9-F7B3EF0E5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2045" t="10827" r="14660" b="14191"/>
          <a:stretch/>
        </p:blipFill>
        <p:spPr>
          <a:xfrm>
            <a:off x="5632688" y="1826755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8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La Normal multivariante es una </a:t>
                </a:r>
                <a:r>
                  <a:rPr lang="es-ES" dirty="0">
                    <a:solidFill>
                      <a:srgbClr val="FFFF00"/>
                    </a:solidFill>
                  </a:rPr>
                  <a:t>generalización</a:t>
                </a:r>
                <a:r>
                  <a:rPr lang="es-ES" dirty="0">
                    <a:solidFill>
                      <a:schemeClr val="bg1"/>
                    </a:solidFill>
                  </a:rPr>
                  <a:t> a </a:t>
                </a:r>
                <a:r>
                  <a:rPr lang="es-ES" dirty="0">
                    <a:solidFill>
                      <a:srgbClr val="92D050"/>
                    </a:solidFill>
                  </a:rPr>
                  <a:t>dos o más </a:t>
                </a:r>
                <a:r>
                  <a:rPr lang="es-ES" dirty="0">
                    <a:solidFill>
                      <a:schemeClr val="bg1"/>
                    </a:solidFill>
                  </a:rPr>
                  <a:t>dimensiones de la Normal o Gaussiana univariante.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En el caso </a:t>
                </a:r>
                <a:r>
                  <a:rPr lang="es-ES" dirty="0">
                    <a:solidFill>
                      <a:srgbClr val="00B0F0"/>
                    </a:solidFill>
                  </a:rPr>
                  <a:t>bidimensional</a:t>
                </a:r>
                <a:r>
                  <a:rPr lang="es-ES" dirty="0">
                    <a:solidFill>
                      <a:schemeClr val="bg1"/>
                    </a:solidFill>
                  </a:rPr>
                  <a:t> o </a:t>
                </a:r>
                <a:r>
                  <a:rPr lang="es-ES" dirty="0">
                    <a:solidFill>
                      <a:srgbClr val="00B0F0"/>
                    </a:solidFill>
                  </a:rPr>
                  <a:t>bivariante</a:t>
                </a:r>
                <a:r>
                  <a:rPr lang="es-ES" dirty="0">
                    <a:solidFill>
                      <a:schemeClr val="bg1"/>
                    </a:solidFill>
                  </a:rPr>
                  <a:t> tenemos un vector aleatorio formado por dos variables aleatorias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fuera Normal multivariante, la </a:t>
                </a:r>
                <a:r>
                  <a:rPr lang="es-ES" dirty="0">
                    <a:solidFill>
                      <a:srgbClr val="92D050"/>
                    </a:solidFill>
                  </a:rPr>
                  <a:t>función de densidad conjunta </a:t>
                </a:r>
                <a:r>
                  <a:rPr lang="es-ES" dirty="0">
                    <a:solidFill>
                      <a:schemeClr val="bg1"/>
                    </a:solidFill>
                  </a:rPr>
                  <a:t>sería: </a:t>
                </a:r>
                <a:endParaRPr lang="es-E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donde: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bSup>
                      <m:sSub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  <a:blipFill>
                <a:blip r:embed="rId2"/>
                <a:stretch>
                  <a:fillRect l="-508" t="-14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90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entonces: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eqArr>
                            <m:eqArr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func>
                      <m:r>
                        <a:rPr lang="es-E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son dos funciones de densidad de Normales: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and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respectivamente.</a:t>
                </a:r>
                <a:endParaRPr lang="es-ES" sz="16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600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es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Normal bivariante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y el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coeficiente de correlación es cero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, entonces las variables marginales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son Normales también, y son </a:t>
                </a:r>
                <a:r>
                  <a:rPr lang="es-ES" sz="1700" b="0" dirty="0">
                    <a:solidFill>
                      <a:srgbClr val="00B0F0"/>
                    </a:solidFill>
                  </a:rPr>
                  <a:t>independientes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 este caso el concepto de </a:t>
                </a:r>
                <a:r>
                  <a:rPr lang="es-ES" sz="1700" b="0" dirty="0">
                    <a:solidFill>
                      <a:srgbClr val="92D050"/>
                    </a:solidFill>
                  </a:rPr>
                  <a:t>incorrelación equivale al de independencia.</a:t>
                </a:r>
                <a:endParaRPr lang="es-ES" sz="1700" b="0" dirty="0"/>
              </a:p>
              <a:p>
                <a:pPr marL="0" indent="0" algn="ctr">
                  <a:spcAft>
                    <a:spcPts val="1800"/>
                  </a:spcAft>
                  <a:buNone/>
                </a:pPr>
                <a:endParaRPr lang="es-ES" sz="2000" dirty="0"/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600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  <a:blipFill>
                <a:blip r:embed="rId2"/>
                <a:stretch>
                  <a:fillRect l="-334" t="-1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3">
            <a:extLst>
              <a:ext uri="{FF2B5EF4-FFF2-40B4-BE49-F238E27FC236}">
                <a16:creationId xmlns:a16="http://schemas.microsoft.com/office/drawing/2014/main" id="{BF1C2B5D-F887-4869-8F99-9931BEC5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</p:spTree>
    <p:extLst>
      <p:ext uri="{BB962C8B-B14F-4D97-AF65-F5344CB8AC3E}">
        <p14:creationId xmlns:p14="http://schemas.microsoft.com/office/powerpoint/2010/main" val="2695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bivariante con vector de medias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71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1" t="10787" r="2386" b="9648"/>
          <a:stretch/>
        </p:blipFill>
        <p:spPr>
          <a:xfrm>
            <a:off x="608323" y="3071004"/>
            <a:ext cx="3411587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261" t="12029" r="3282" b="10233"/>
          <a:stretch/>
        </p:blipFill>
        <p:spPr>
          <a:xfrm>
            <a:off x="4589253" y="3071004"/>
            <a:ext cx="3183146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6043" t="9198" r="2536" b="14229"/>
          <a:stretch/>
        </p:blipFill>
        <p:spPr>
          <a:xfrm>
            <a:off x="8341743" y="3071004"/>
            <a:ext cx="3329798" cy="205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85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2724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dirty="0"/>
              <a:t>Representación de datos Normales bivariados</a:t>
            </a:r>
            <a:br>
              <a:rPr lang="es-ES" dirty="0"/>
            </a:b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571" t="12245" r="3791" b="10889"/>
          <a:stretch/>
        </p:blipFill>
        <p:spPr>
          <a:xfrm>
            <a:off x="2366177" y="2199736"/>
            <a:ext cx="5218981" cy="3433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103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134" t="39557" r="45270" b="18863"/>
          <a:stretch/>
        </p:blipFill>
        <p:spPr>
          <a:xfrm>
            <a:off x="731840" y="3197882"/>
            <a:ext cx="3028884" cy="286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7813" t="14719" r="26674" b="13713"/>
          <a:stretch/>
        </p:blipFill>
        <p:spPr>
          <a:xfrm>
            <a:off x="4821511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31666" t="12564" r="32052" b="16324"/>
          <a:stretch/>
        </p:blipFill>
        <p:spPr>
          <a:xfrm>
            <a:off x="8665859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43452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327</Words>
  <Application>Microsoft Office PowerPoint</Application>
  <PresentationFormat>Panorámica</PresentationFormat>
  <Paragraphs>47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Normal multivariante</vt:lpstr>
      <vt:lpstr>Distribución Normal univariante </vt:lpstr>
      <vt:lpstr>Gráfico de la densidad de una Normal</vt:lpstr>
      <vt:lpstr>Caso bivariante</vt:lpstr>
      <vt:lpstr>Caso bivariante</vt:lpstr>
      <vt:lpstr>Forma matricial</vt:lpstr>
      <vt:lpstr>Representación de datos Normales bivariados</vt:lpstr>
      <vt:lpstr>Representación de datos Normales bivariados </vt:lpstr>
      <vt:lpstr>Representación de datos Normales bivariados</vt:lpstr>
      <vt:lpstr>Representación de datos Normales bivariados</vt:lpstr>
      <vt:lpstr>Representación de datos Normales multivariados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multivariante</dc:title>
  <dc:creator>Elisa Cabana</dc:creator>
  <cp:lastModifiedBy>Elisa Cabana</cp:lastModifiedBy>
  <cp:revision>15</cp:revision>
  <dcterms:created xsi:type="dcterms:W3CDTF">2019-12-12T20:21:24Z</dcterms:created>
  <dcterms:modified xsi:type="dcterms:W3CDTF">2019-12-13T17:04:07Z</dcterms:modified>
</cp:coreProperties>
</file>